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2" r:id="rId5"/>
    <p:sldId id="261" r:id="rId6"/>
    <p:sldId id="259" r:id="rId7"/>
    <p:sldId id="260" r:id="rId8"/>
    <p:sldId id="263" r:id="rId9"/>
    <p:sldId id="269" r:id="rId10"/>
    <p:sldId id="264" r:id="rId11"/>
    <p:sldId id="265" r:id="rId12"/>
    <p:sldId id="271" r:id="rId13"/>
    <p:sldId id="266" r:id="rId14"/>
    <p:sldId id="268" r:id="rId15"/>
    <p:sldId id="270" r:id="rId16"/>
    <p:sldId id="267" r:id="rId17"/>
    <p:sldId id="272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4660"/>
  </p:normalViewPr>
  <p:slideViewPr>
    <p:cSldViewPr snapToGrid="0">
      <p:cViewPr varScale="1">
        <p:scale>
          <a:sx n="91" d="100"/>
          <a:sy n="91" d="100"/>
        </p:scale>
        <p:origin x="-96" y="-25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49362-61DE-479C-8ECC-897A81F95768}" type="datetimeFigureOut">
              <a:rPr lang="en-US" smtClean="0"/>
              <a:t>6/5/20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9D9DE4-D179-4441-9378-41DA72462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5989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49362-61DE-479C-8ECC-897A81F95768}" type="datetimeFigureOut">
              <a:rPr lang="en-US" smtClean="0"/>
              <a:t>6/5/20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9D9DE4-D179-4441-9378-41DA72462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7237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49362-61DE-479C-8ECC-897A81F95768}" type="datetimeFigureOut">
              <a:rPr lang="en-US" smtClean="0"/>
              <a:t>6/5/20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9D9DE4-D179-4441-9378-41DA72462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5579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49362-61DE-479C-8ECC-897A81F95768}" type="datetimeFigureOut">
              <a:rPr lang="en-US" smtClean="0"/>
              <a:t>6/5/20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9D9DE4-D179-4441-9378-41DA72462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9352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49362-61DE-479C-8ECC-897A81F95768}" type="datetimeFigureOut">
              <a:rPr lang="en-US" smtClean="0"/>
              <a:t>6/5/20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9D9DE4-D179-4441-9378-41DA72462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2108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49362-61DE-479C-8ECC-897A81F95768}" type="datetimeFigureOut">
              <a:rPr lang="en-US" smtClean="0"/>
              <a:t>6/5/20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9D9DE4-D179-4441-9378-41DA72462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9900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49362-61DE-479C-8ECC-897A81F95768}" type="datetimeFigureOut">
              <a:rPr lang="en-US" smtClean="0"/>
              <a:t>6/5/20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9D9DE4-D179-4441-9378-41DA72462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2553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49362-61DE-479C-8ECC-897A81F95768}" type="datetimeFigureOut">
              <a:rPr lang="en-US" smtClean="0"/>
              <a:t>6/5/20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9D9DE4-D179-4441-9378-41DA72462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4006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49362-61DE-479C-8ECC-897A81F95768}" type="datetimeFigureOut">
              <a:rPr lang="en-US" smtClean="0"/>
              <a:t>6/5/20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9D9DE4-D179-4441-9378-41DA72462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2774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49362-61DE-479C-8ECC-897A81F95768}" type="datetimeFigureOut">
              <a:rPr lang="en-US" smtClean="0"/>
              <a:t>6/5/20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9D9DE4-D179-4441-9378-41DA72462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1370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49362-61DE-479C-8ECC-897A81F95768}" type="datetimeFigureOut">
              <a:rPr lang="en-US" smtClean="0"/>
              <a:t>6/5/20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9D9DE4-D179-4441-9378-41DA72462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7525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949362-61DE-479C-8ECC-897A81F95768}" type="datetimeFigureOut">
              <a:rPr lang="en-US" smtClean="0"/>
              <a:t>6/5/20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9D9DE4-D179-4441-9378-41DA72462C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6480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cran.r-project.org/web/packages/pscl/vignettes/countreg.pdf" TargetMode="External"/><Relationship Id="rId4" Type="http://schemas.openxmlformats.org/officeDocument/2006/relationships/hyperlink" Target="https://cran.r-project.org/web/packages/pscl/index.html" TargetMode="External"/><Relationship Id="rId5" Type="http://schemas.openxmlformats.org/officeDocument/2006/relationships/hyperlink" Target="https://cran.r-project.org/web/packages/pscl/pscl.pdf" TargetMode="External"/><Relationship Id="rId6" Type="http://schemas.openxmlformats.org/officeDocument/2006/relationships/hyperlink" Target="https://github.com/atahk/pscl/issues/5" TargetMode="External"/><Relationship Id="rId7" Type="http://schemas.openxmlformats.org/officeDocument/2006/relationships/hyperlink" Target="https://stats.idre.ucla.edu/r/dae/negative-binomial-regression/" TargetMode="External"/><Relationship Id="rId8" Type="http://schemas.openxmlformats.org/officeDocument/2006/relationships/hyperlink" Target="https://cran.r-project.org/web/packages/glmmTMB/glmmTMB.pdf" TargetMode="External"/><Relationship Id="rId9" Type="http://schemas.openxmlformats.org/officeDocument/2006/relationships/hyperlink" Target="https://drizopoulos.github.io/GLMMadaptive/" TargetMode="External"/><Relationship Id="rId10" Type="http://schemas.openxmlformats.org/officeDocument/2006/relationships/hyperlink" Target="https://cran.r-project.org/web/packages/GLMMadaptive/GLMMadaptive.pdf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stats.idre.ucla.edu/r/dae/zinb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eg"/><Relationship Id="rId3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4" Type="http://schemas.openxmlformats.org/officeDocument/2006/relationships/image" Target="../media/image9.jpeg"/><Relationship Id="rId5" Type="http://schemas.openxmlformats.org/officeDocument/2006/relationships/image" Target="../media/image2.png"/><Relationship Id="rId6" Type="http://schemas.openxmlformats.org/officeDocument/2006/relationships/image" Target="../media/image1.png"/><Relationship Id="rId7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4" Type="http://schemas.openxmlformats.org/officeDocument/2006/relationships/image" Target="../media/image13.jpeg"/><Relationship Id="rId5" Type="http://schemas.openxmlformats.org/officeDocument/2006/relationships/image" Target="../media/image14.jpeg"/><Relationship Id="rId6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8989" y="1050757"/>
            <a:ext cx="9914021" cy="1055521"/>
          </a:xfrm>
        </p:spPr>
        <p:txBody>
          <a:bodyPr>
            <a:normAutofit/>
          </a:bodyPr>
          <a:lstStyle/>
          <a:p>
            <a:r>
              <a:rPr lang="en-US" sz="4800" dirty="0" smtClean="0"/>
              <a:t>Modeling zero-inflated count data in R</a:t>
            </a:r>
            <a:endParaRPr lang="en-US" sz="4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3999" y="4797175"/>
            <a:ext cx="9144000" cy="1655762"/>
          </a:xfrm>
        </p:spPr>
        <p:txBody>
          <a:bodyPr/>
          <a:lstStyle/>
          <a:p>
            <a:r>
              <a:rPr lang="en-US" dirty="0" err="1" smtClean="0"/>
              <a:t>LunchinatoRs</a:t>
            </a:r>
            <a:r>
              <a:rPr lang="en-US" dirty="0" smtClean="0"/>
              <a:t> Presentation:</a:t>
            </a:r>
          </a:p>
          <a:p>
            <a:r>
              <a:rPr lang="en-US" dirty="0" smtClean="0"/>
              <a:t>Brett Kelly</a:t>
            </a:r>
          </a:p>
          <a:p>
            <a:r>
              <a:rPr lang="en-US" dirty="0" smtClean="0"/>
              <a:t>06/05/2020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3089" y="2620021"/>
            <a:ext cx="3066127" cy="1491953"/>
          </a:xfrm>
          <a:prstGeom prst="rect">
            <a:avLst/>
          </a:prstGeom>
          <a:ln w="38100" cap="sq">
            <a:solidFill>
              <a:schemeClr val="tx1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2147" y="2609781"/>
            <a:ext cx="2991853" cy="1524248"/>
          </a:xfrm>
          <a:prstGeom prst="rect">
            <a:avLst/>
          </a:prstGeom>
          <a:ln w="38100" cap="sq">
            <a:solidFill>
              <a:schemeClr val="tx1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583765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568" y="406209"/>
            <a:ext cx="3932237" cy="646530"/>
          </a:xfrm>
        </p:spPr>
        <p:txBody>
          <a:bodyPr>
            <a:noAutofit/>
          </a:bodyPr>
          <a:lstStyle/>
          <a:p>
            <a:r>
              <a:rPr lang="en-US" sz="4400" u="sng" dirty="0" smtClean="0"/>
              <a:t>Model Options: </a:t>
            </a:r>
            <a:endParaRPr lang="en-US" sz="4400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5173" y="1282156"/>
            <a:ext cx="5556168" cy="4298532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en-US" dirty="0" smtClean="0"/>
              <a:t>Other considerations:</a:t>
            </a:r>
          </a:p>
          <a:p>
            <a:pPr lvl="1"/>
            <a:r>
              <a:rPr lang="en-US" dirty="0" smtClean="0"/>
              <a:t>Are data zero-inflated?</a:t>
            </a:r>
          </a:p>
          <a:p>
            <a:pPr lvl="2"/>
            <a:r>
              <a:rPr lang="en-US" dirty="0" smtClean="0"/>
              <a:t>Ordinary Poisson and Negative Binomial models may perform better if there are not </a:t>
            </a:r>
            <a:r>
              <a:rPr lang="en-US" i="1" dirty="0" smtClean="0"/>
              <a:t>excess</a:t>
            </a:r>
            <a:r>
              <a:rPr lang="en-US" dirty="0" smtClean="0"/>
              <a:t> zeros</a:t>
            </a:r>
          </a:p>
          <a:p>
            <a:pPr marL="914400" lvl="2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Poisson vs. Negative Binomial?</a:t>
            </a:r>
          </a:p>
          <a:p>
            <a:pPr lvl="2"/>
            <a:r>
              <a:rPr lang="en-US" dirty="0" smtClean="0"/>
              <a:t>Poisson for when data is </a:t>
            </a:r>
            <a:r>
              <a:rPr lang="en-US" b="1" dirty="0" smtClean="0"/>
              <a:t>not</a:t>
            </a:r>
            <a:r>
              <a:rPr lang="en-US" dirty="0" smtClean="0"/>
              <a:t> </a:t>
            </a:r>
            <a:r>
              <a:rPr lang="en-US" dirty="0" err="1" smtClean="0"/>
              <a:t>overdispersed</a:t>
            </a:r>
            <a:r>
              <a:rPr lang="en-US" dirty="0" smtClean="0"/>
              <a:t> (variance not much larger than mean)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6568" y="1282156"/>
            <a:ext cx="4555457" cy="4300037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Zero-inflated </a:t>
            </a:r>
            <a:r>
              <a:rPr lang="en-US" sz="2800" dirty="0" err="1" smtClean="0"/>
              <a:t>poisson</a:t>
            </a:r>
            <a:r>
              <a:rPr lang="en-US" sz="2800" dirty="0" smtClean="0"/>
              <a:t>/negative binomial models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Fixed effects only: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000" dirty="0" err="1" smtClean="0"/>
              <a:t>pscl</a:t>
            </a:r>
            <a:r>
              <a:rPr lang="en-US" sz="2000" dirty="0" smtClean="0"/>
              <a:t> package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Can Incorporate random effects: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000" dirty="0" err="1" smtClean="0"/>
              <a:t>GLMMadaptive</a:t>
            </a:r>
            <a:r>
              <a:rPr lang="en-US" sz="2000" dirty="0" smtClean="0"/>
              <a:t>*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000" dirty="0" err="1" smtClean="0"/>
              <a:t>glmmTMB</a:t>
            </a:r>
            <a:r>
              <a:rPr lang="en-US" sz="2000" dirty="0" smtClean="0"/>
              <a:t>*</a:t>
            </a:r>
          </a:p>
          <a:p>
            <a:endParaRPr lang="en-US" sz="1800" dirty="0" smtClean="0"/>
          </a:p>
          <a:p>
            <a:endParaRPr lang="en-US" sz="1800" dirty="0"/>
          </a:p>
          <a:p>
            <a:r>
              <a:rPr lang="en-US" sz="1800" dirty="0" smtClean="0"/>
              <a:t>*Not covered in this talk but seems powerful and well documented. Will provide links at end. 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0818318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206" y="646268"/>
            <a:ext cx="8307080" cy="957943"/>
          </a:xfrm>
        </p:spPr>
        <p:txBody>
          <a:bodyPr>
            <a:noAutofit/>
          </a:bodyPr>
          <a:lstStyle/>
          <a:p>
            <a:r>
              <a:rPr lang="en-US" sz="4800" u="sng" dirty="0" smtClean="0"/>
              <a:t>Poisson vs. Negative Binomial:</a:t>
            </a:r>
            <a:endParaRPr lang="en-US" sz="4800" u="sng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6215021"/>
              </p:ext>
            </p:extLst>
          </p:nvPr>
        </p:nvGraphicFramePr>
        <p:xfrm>
          <a:off x="238206" y="1862666"/>
          <a:ext cx="11616336" cy="3684759"/>
        </p:xfrm>
        <a:graphic>
          <a:graphicData uri="http://schemas.openxmlformats.org/drawingml/2006/table">
            <a:tbl>
              <a:tblPr firstRow="1" bandRow="1">
                <a:tableStyleId>{E8034E78-7F5D-4C2E-B375-FC64B27BC917}</a:tableStyleId>
              </a:tblPr>
              <a:tblGrid>
                <a:gridCol w="2994851">
                  <a:extLst>
                    <a:ext uri="{9D8B030D-6E8A-4147-A177-3AD203B41FA5}">
                      <a16:colId xmlns:a16="http://schemas.microsoft.com/office/drawing/2014/main" xmlns="" val="3627265512"/>
                    </a:ext>
                  </a:extLst>
                </a:gridCol>
                <a:gridCol w="1724297">
                  <a:extLst>
                    <a:ext uri="{9D8B030D-6E8A-4147-A177-3AD203B41FA5}">
                      <a16:colId xmlns:a16="http://schemas.microsoft.com/office/drawing/2014/main" xmlns="" val="3128855093"/>
                    </a:ext>
                  </a:extLst>
                </a:gridCol>
                <a:gridCol w="1724297">
                  <a:extLst>
                    <a:ext uri="{9D8B030D-6E8A-4147-A177-3AD203B41FA5}">
                      <a16:colId xmlns:a16="http://schemas.microsoft.com/office/drawing/2014/main" xmlns="" val="1629966044"/>
                    </a:ext>
                  </a:extLst>
                </a:gridCol>
                <a:gridCol w="1724297">
                  <a:extLst>
                    <a:ext uri="{9D8B030D-6E8A-4147-A177-3AD203B41FA5}">
                      <a16:colId xmlns:a16="http://schemas.microsoft.com/office/drawing/2014/main" xmlns="" val="2265274115"/>
                    </a:ext>
                  </a:extLst>
                </a:gridCol>
                <a:gridCol w="1724297">
                  <a:extLst>
                    <a:ext uri="{9D8B030D-6E8A-4147-A177-3AD203B41FA5}">
                      <a16:colId xmlns:a16="http://schemas.microsoft.com/office/drawing/2014/main" xmlns="" val="213156714"/>
                    </a:ext>
                  </a:extLst>
                </a:gridCol>
                <a:gridCol w="1724297">
                  <a:extLst>
                    <a:ext uri="{9D8B030D-6E8A-4147-A177-3AD203B41FA5}">
                      <a16:colId xmlns:a16="http://schemas.microsoft.com/office/drawing/2014/main" xmlns="" val="476536839"/>
                    </a:ext>
                  </a:extLst>
                </a:gridCol>
              </a:tblGrid>
              <a:tr h="57470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Species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Mean Count</a:t>
                      </a:r>
                    </a:p>
                    <a:p>
                      <a:pPr algn="ctr"/>
                      <a:r>
                        <a:rPr lang="en-US" sz="2000" dirty="0" smtClean="0"/>
                        <a:t>(present)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aseline="0" dirty="0" smtClean="0"/>
                        <a:t>SD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/>
                        <a:t>(present)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Variance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/>
                        <a:t>(present)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Occurrence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% Zeros</a:t>
                      </a:r>
                      <a:endParaRPr 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142541776"/>
                  </a:ext>
                </a:extLst>
              </a:tr>
              <a:tr h="994573"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solidFill>
                            <a:sysClr val="windowText" lastClr="000000"/>
                          </a:solidFill>
                        </a:rPr>
                        <a:t>Sculpin</a:t>
                      </a:r>
                      <a:endParaRPr lang="en-US" sz="28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ysClr val="windowText" lastClr="000000"/>
                          </a:solidFill>
                        </a:rPr>
                        <a:t>8.86</a:t>
                      </a:r>
                    </a:p>
                    <a:p>
                      <a:pPr algn="ctr"/>
                      <a:r>
                        <a:rPr lang="en-US" sz="2400" dirty="0" smtClean="0">
                          <a:solidFill>
                            <a:sysClr val="windowText" lastClr="000000"/>
                          </a:solidFill>
                        </a:rPr>
                        <a:t>(61.6)</a:t>
                      </a:r>
                      <a:endParaRPr lang="en-US" sz="2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ysClr val="windowText" lastClr="000000"/>
                          </a:solidFill>
                        </a:rPr>
                        <a:t>38.12</a:t>
                      </a:r>
                    </a:p>
                    <a:p>
                      <a:pPr algn="ctr"/>
                      <a:r>
                        <a:rPr lang="en-US" sz="2400" dirty="0" smtClean="0">
                          <a:solidFill>
                            <a:sysClr val="windowText" lastClr="000000"/>
                          </a:solidFill>
                        </a:rPr>
                        <a:t>(84.46)</a:t>
                      </a:r>
                      <a:endParaRPr lang="en-US" sz="2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ysClr val="windowText" lastClr="000000"/>
                          </a:solidFill>
                        </a:rPr>
                        <a:t>1453.046</a:t>
                      </a:r>
                    </a:p>
                    <a:p>
                      <a:pPr algn="ctr"/>
                      <a:r>
                        <a:rPr lang="en-US" sz="2400" dirty="0" smtClean="0">
                          <a:solidFill>
                            <a:sysClr val="windowText" lastClr="000000"/>
                          </a:solidFill>
                        </a:rPr>
                        <a:t>(7134.15)</a:t>
                      </a:r>
                      <a:endParaRPr lang="en-US" sz="2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ysClr val="windowText" lastClr="000000"/>
                          </a:solidFill>
                        </a:rPr>
                        <a:t>20/139</a:t>
                      </a:r>
                      <a:endParaRPr lang="en-US" sz="2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ysClr val="windowText" lastClr="000000"/>
                          </a:solidFill>
                        </a:rPr>
                        <a:t>86%</a:t>
                      </a:r>
                      <a:endParaRPr lang="en-US" sz="2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108020349"/>
                  </a:ext>
                </a:extLst>
              </a:tr>
              <a:tr h="994573"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solidFill>
                            <a:sysClr val="windowText" lastClr="000000"/>
                          </a:solidFill>
                        </a:rPr>
                        <a:t>Longnose Dace</a:t>
                      </a:r>
                      <a:endParaRPr lang="en-US" sz="28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ysClr val="windowText" lastClr="000000"/>
                          </a:solidFill>
                        </a:rPr>
                        <a:t>4.89</a:t>
                      </a:r>
                    </a:p>
                    <a:p>
                      <a:pPr algn="ctr"/>
                      <a:r>
                        <a:rPr lang="en-US" sz="2400" dirty="0" smtClean="0">
                          <a:solidFill>
                            <a:sysClr val="windowText" lastClr="000000"/>
                          </a:solidFill>
                        </a:rPr>
                        <a:t>(20.61)</a:t>
                      </a:r>
                      <a:endParaRPr lang="en-US" sz="2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ysClr val="windowText" lastClr="000000"/>
                          </a:solidFill>
                        </a:rPr>
                        <a:t>18.65</a:t>
                      </a:r>
                    </a:p>
                    <a:p>
                      <a:pPr algn="ctr"/>
                      <a:r>
                        <a:rPr lang="en-US" sz="2400" dirty="0" smtClean="0">
                          <a:solidFill>
                            <a:sysClr val="windowText" lastClr="000000"/>
                          </a:solidFill>
                        </a:rPr>
                        <a:t>(34.15)</a:t>
                      </a:r>
                      <a:endParaRPr lang="en-US" sz="2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ysClr val="windowText" lastClr="000000"/>
                          </a:solidFill>
                        </a:rPr>
                        <a:t>347.89</a:t>
                      </a:r>
                    </a:p>
                    <a:p>
                      <a:pPr algn="ctr"/>
                      <a:r>
                        <a:rPr lang="en-US" sz="2400" dirty="0" smtClean="0">
                          <a:solidFill>
                            <a:sysClr val="windowText" lastClr="000000"/>
                          </a:solidFill>
                        </a:rPr>
                        <a:t>(1166.37)</a:t>
                      </a:r>
                      <a:endParaRPr lang="en-US" sz="2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ysClr val="windowText" lastClr="000000"/>
                          </a:solidFill>
                        </a:rPr>
                        <a:t>33/139</a:t>
                      </a:r>
                      <a:endParaRPr lang="en-US" sz="2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ysClr val="windowText" lastClr="000000"/>
                          </a:solidFill>
                        </a:rPr>
                        <a:t>76%</a:t>
                      </a:r>
                      <a:endParaRPr lang="en-US" sz="2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427911177"/>
                  </a:ext>
                </a:extLst>
              </a:tr>
              <a:tr h="994573"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solidFill>
                            <a:sysClr val="windowText" lastClr="000000"/>
                          </a:solidFill>
                        </a:rPr>
                        <a:t>Southern Redbelly Dace</a:t>
                      </a:r>
                      <a:endParaRPr lang="en-US" sz="28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ysClr val="windowText" lastClr="000000"/>
                          </a:solidFill>
                        </a:rPr>
                        <a:t>3.91</a:t>
                      </a:r>
                    </a:p>
                    <a:p>
                      <a:pPr algn="ctr"/>
                      <a:r>
                        <a:rPr lang="en-US" sz="2400" dirty="0" smtClean="0">
                          <a:solidFill>
                            <a:sysClr val="windowText" lastClr="000000"/>
                          </a:solidFill>
                        </a:rPr>
                        <a:t>(16.48)</a:t>
                      </a:r>
                      <a:endParaRPr lang="en-US" sz="2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ysClr val="windowText" lastClr="000000"/>
                          </a:solidFill>
                        </a:rPr>
                        <a:t>19.54</a:t>
                      </a:r>
                    </a:p>
                    <a:p>
                      <a:pPr algn="ctr"/>
                      <a:r>
                        <a:rPr lang="en-US" sz="2400" dirty="0" smtClean="0">
                          <a:solidFill>
                            <a:sysClr val="windowText" lastClr="000000"/>
                          </a:solidFill>
                        </a:rPr>
                        <a:t>(37.86)</a:t>
                      </a:r>
                      <a:endParaRPr lang="en-US" sz="2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ysClr val="windowText" lastClr="000000"/>
                          </a:solidFill>
                        </a:rPr>
                        <a:t>381.96</a:t>
                      </a:r>
                    </a:p>
                    <a:p>
                      <a:pPr algn="ctr"/>
                      <a:r>
                        <a:rPr lang="en-US" sz="2400" dirty="0" smtClean="0">
                          <a:solidFill>
                            <a:sysClr val="windowText" lastClr="000000"/>
                          </a:solidFill>
                        </a:rPr>
                        <a:t>(1433.51)</a:t>
                      </a:r>
                      <a:endParaRPr lang="en-US" sz="2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ysClr val="windowText" lastClr="000000"/>
                          </a:solidFill>
                        </a:rPr>
                        <a:t>33/139</a:t>
                      </a:r>
                      <a:endParaRPr lang="en-US" sz="2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ysClr val="windowText" lastClr="000000"/>
                          </a:solidFill>
                        </a:rPr>
                        <a:t>76%</a:t>
                      </a:r>
                      <a:endParaRPr lang="en-US" sz="2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955643085"/>
                  </a:ext>
                </a:extLst>
              </a:tr>
            </a:tbl>
          </a:graphicData>
        </a:graphic>
      </p:graphicFrame>
      <p:sp>
        <p:nvSpPr>
          <p:cNvPr id="6" name="Oval Callout 5"/>
          <p:cNvSpPr/>
          <p:nvPr/>
        </p:nvSpPr>
        <p:spPr>
          <a:xfrm>
            <a:off x="10003970" y="283028"/>
            <a:ext cx="1850571" cy="1321183"/>
          </a:xfrm>
          <a:prstGeom prst="wedgeEllipseCallou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“LOL wow an excel table ”</a:t>
            </a:r>
            <a:endParaRPr lang="en-US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52624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206" y="618769"/>
            <a:ext cx="7447106" cy="985443"/>
          </a:xfrm>
        </p:spPr>
        <p:txBody>
          <a:bodyPr>
            <a:noAutofit/>
          </a:bodyPr>
          <a:lstStyle/>
          <a:p>
            <a:r>
              <a:rPr lang="en-US" sz="4400" u="sng" dirty="0" smtClean="0"/>
              <a:t>Poisson vs. Negative Binomial:</a:t>
            </a:r>
            <a:endParaRPr lang="en-US" sz="4400" u="sng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3178703"/>
              </p:ext>
            </p:extLst>
          </p:nvPr>
        </p:nvGraphicFramePr>
        <p:xfrm>
          <a:off x="238206" y="1862666"/>
          <a:ext cx="11616336" cy="3684759"/>
        </p:xfrm>
        <a:graphic>
          <a:graphicData uri="http://schemas.openxmlformats.org/drawingml/2006/table">
            <a:tbl>
              <a:tblPr firstRow="1" bandRow="1">
                <a:tableStyleId>{E8034E78-7F5D-4C2E-B375-FC64B27BC917}</a:tableStyleId>
              </a:tblPr>
              <a:tblGrid>
                <a:gridCol w="2994851">
                  <a:extLst>
                    <a:ext uri="{9D8B030D-6E8A-4147-A177-3AD203B41FA5}">
                      <a16:colId xmlns:a16="http://schemas.microsoft.com/office/drawing/2014/main" xmlns="" val="3627265512"/>
                    </a:ext>
                  </a:extLst>
                </a:gridCol>
                <a:gridCol w="1724297">
                  <a:extLst>
                    <a:ext uri="{9D8B030D-6E8A-4147-A177-3AD203B41FA5}">
                      <a16:colId xmlns:a16="http://schemas.microsoft.com/office/drawing/2014/main" xmlns="" val="3128855093"/>
                    </a:ext>
                  </a:extLst>
                </a:gridCol>
                <a:gridCol w="1724297">
                  <a:extLst>
                    <a:ext uri="{9D8B030D-6E8A-4147-A177-3AD203B41FA5}">
                      <a16:colId xmlns:a16="http://schemas.microsoft.com/office/drawing/2014/main" xmlns="" val="1629966044"/>
                    </a:ext>
                  </a:extLst>
                </a:gridCol>
                <a:gridCol w="1724297">
                  <a:extLst>
                    <a:ext uri="{9D8B030D-6E8A-4147-A177-3AD203B41FA5}">
                      <a16:colId xmlns:a16="http://schemas.microsoft.com/office/drawing/2014/main" xmlns="" val="2265274115"/>
                    </a:ext>
                  </a:extLst>
                </a:gridCol>
                <a:gridCol w="1724297">
                  <a:extLst>
                    <a:ext uri="{9D8B030D-6E8A-4147-A177-3AD203B41FA5}">
                      <a16:colId xmlns:a16="http://schemas.microsoft.com/office/drawing/2014/main" xmlns="" val="213156714"/>
                    </a:ext>
                  </a:extLst>
                </a:gridCol>
                <a:gridCol w="1724297">
                  <a:extLst>
                    <a:ext uri="{9D8B030D-6E8A-4147-A177-3AD203B41FA5}">
                      <a16:colId xmlns:a16="http://schemas.microsoft.com/office/drawing/2014/main" xmlns="" val="476536839"/>
                    </a:ext>
                  </a:extLst>
                </a:gridCol>
              </a:tblGrid>
              <a:tr h="57470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Species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Mean Count</a:t>
                      </a:r>
                    </a:p>
                    <a:p>
                      <a:pPr algn="ctr"/>
                      <a:r>
                        <a:rPr lang="en-US" sz="2000" dirty="0" smtClean="0"/>
                        <a:t>(present)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aseline="0" dirty="0" smtClean="0"/>
                        <a:t>SD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/>
                        <a:t>(present)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Variance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/>
                        <a:t>(present)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Occurrence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% Zeros</a:t>
                      </a:r>
                      <a:endParaRPr 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142541776"/>
                  </a:ext>
                </a:extLst>
              </a:tr>
              <a:tr h="994573"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solidFill>
                            <a:sysClr val="windowText" lastClr="000000"/>
                          </a:solidFill>
                        </a:rPr>
                        <a:t>Sculpin</a:t>
                      </a:r>
                      <a:endParaRPr lang="en-US" sz="28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ysClr val="windowText" lastClr="000000"/>
                          </a:solidFill>
                        </a:rPr>
                        <a:t>8.86</a:t>
                      </a:r>
                    </a:p>
                    <a:p>
                      <a:pPr algn="ctr"/>
                      <a:r>
                        <a:rPr lang="en-US" sz="2400" dirty="0" smtClean="0">
                          <a:solidFill>
                            <a:sysClr val="windowText" lastClr="000000"/>
                          </a:solidFill>
                        </a:rPr>
                        <a:t>(61.6)</a:t>
                      </a:r>
                      <a:endParaRPr lang="en-US" sz="2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ysClr val="windowText" lastClr="000000"/>
                          </a:solidFill>
                        </a:rPr>
                        <a:t>38.12</a:t>
                      </a:r>
                    </a:p>
                    <a:p>
                      <a:pPr algn="ctr"/>
                      <a:r>
                        <a:rPr lang="en-US" sz="2400" dirty="0" smtClean="0">
                          <a:solidFill>
                            <a:sysClr val="windowText" lastClr="000000"/>
                          </a:solidFill>
                        </a:rPr>
                        <a:t>(84.46)</a:t>
                      </a:r>
                      <a:endParaRPr lang="en-US" sz="2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ysClr val="windowText" lastClr="000000"/>
                          </a:solidFill>
                        </a:rPr>
                        <a:t>1453.046</a:t>
                      </a:r>
                    </a:p>
                    <a:p>
                      <a:pPr algn="ctr"/>
                      <a:r>
                        <a:rPr lang="en-US" sz="2400" dirty="0" smtClean="0">
                          <a:solidFill>
                            <a:sysClr val="windowText" lastClr="000000"/>
                          </a:solidFill>
                        </a:rPr>
                        <a:t>(7134.15)</a:t>
                      </a:r>
                      <a:endParaRPr lang="en-US" sz="2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ysClr val="windowText" lastClr="000000"/>
                          </a:solidFill>
                        </a:rPr>
                        <a:t>20/139</a:t>
                      </a:r>
                      <a:endParaRPr lang="en-US" sz="2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ysClr val="windowText" lastClr="000000"/>
                          </a:solidFill>
                        </a:rPr>
                        <a:t>86%</a:t>
                      </a:r>
                      <a:endParaRPr lang="en-US" sz="2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108020349"/>
                  </a:ext>
                </a:extLst>
              </a:tr>
              <a:tr h="994573"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solidFill>
                            <a:sysClr val="windowText" lastClr="000000"/>
                          </a:solidFill>
                        </a:rPr>
                        <a:t>Longnose Dace</a:t>
                      </a:r>
                      <a:endParaRPr lang="en-US" sz="28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ysClr val="windowText" lastClr="000000"/>
                          </a:solidFill>
                        </a:rPr>
                        <a:t>4.89</a:t>
                      </a:r>
                    </a:p>
                    <a:p>
                      <a:pPr algn="ctr"/>
                      <a:r>
                        <a:rPr lang="en-US" sz="2400" dirty="0" smtClean="0">
                          <a:solidFill>
                            <a:sysClr val="windowText" lastClr="000000"/>
                          </a:solidFill>
                        </a:rPr>
                        <a:t>(20.61)</a:t>
                      </a:r>
                      <a:endParaRPr lang="en-US" sz="2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ysClr val="windowText" lastClr="000000"/>
                          </a:solidFill>
                        </a:rPr>
                        <a:t>18.65</a:t>
                      </a:r>
                    </a:p>
                    <a:p>
                      <a:pPr algn="ctr"/>
                      <a:r>
                        <a:rPr lang="en-US" sz="2400" dirty="0" smtClean="0">
                          <a:solidFill>
                            <a:sysClr val="windowText" lastClr="000000"/>
                          </a:solidFill>
                        </a:rPr>
                        <a:t>(34.15)</a:t>
                      </a:r>
                      <a:endParaRPr lang="en-US" sz="2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ysClr val="windowText" lastClr="000000"/>
                          </a:solidFill>
                        </a:rPr>
                        <a:t>347.89</a:t>
                      </a:r>
                    </a:p>
                    <a:p>
                      <a:pPr algn="ctr"/>
                      <a:r>
                        <a:rPr lang="en-US" sz="2400" dirty="0" smtClean="0">
                          <a:solidFill>
                            <a:sysClr val="windowText" lastClr="000000"/>
                          </a:solidFill>
                        </a:rPr>
                        <a:t>(1166.37)</a:t>
                      </a:r>
                      <a:endParaRPr lang="en-US" sz="2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ysClr val="windowText" lastClr="000000"/>
                          </a:solidFill>
                        </a:rPr>
                        <a:t>33/139</a:t>
                      </a:r>
                      <a:endParaRPr lang="en-US" sz="2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ysClr val="windowText" lastClr="000000"/>
                          </a:solidFill>
                        </a:rPr>
                        <a:t>76%</a:t>
                      </a:r>
                      <a:endParaRPr lang="en-US" sz="2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427911177"/>
                  </a:ext>
                </a:extLst>
              </a:tr>
              <a:tr h="994573"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solidFill>
                            <a:sysClr val="windowText" lastClr="000000"/>
                          </a:solidFill>
                        </a:rPr>
                        <a:t>Southern Redbelly Dace</a:t>
                      </a:r>
                      <a:endParaRPr lang="en-US" sz="28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ysClr val="windowText" lastClr="000000"/>
                          </a:solidFill>
                        </a:rPr>
                        <a:t>3.91</a:t>
                      </a:r>
                    </a:p>
                    <a:p>
                      <a:pPr algn="ctr"/>
                      <a:r>
                        <a:rPr lang="en-US" sz="2400" dirty="0" smtClean="0">
                          <a:solidFill>
                            <a:sysClr val="windowText" lastClr="000000"/>
                          </a:solidFill>
                        </a:rPr>
                        <a:t>(16.48)</a:t>
                      </a:r>
                      <a:endParaRPr lang="en-US" sz="2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ysClr val="windowText" lastClr="000000"/>
                          </a:solidFill>
                        </a:rPr>
                        <a:t>19.54</a:t>
                      </a:r>
                    </a:p>
                    <a:p>
                      <a:pPr algn="ctr"/>
                      <a:r>
                        <a:rPr lang="en-US" sz="2400" dirty="0" smtClean="0">
                          <a:solidFill>
                            <a:sysClr val="windowText" lastClr="000000"/>
                          </a:solidFill>
                        </a:rPr>
                        <a:t>(37.86)</a:t>
                      </a:r>
                      <a:endParaRPr lang="en-US" sz="2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ysClr val="windowText" lastClr="000000"/>
                          </a:solidFill>
                        </a:rPr>
                        <a:t>381.96</a:t>
                      </a:r>
                    </a:p>
                    <a:p>
                      <a:pPr algn="ctr"/>
                      <a:r>
                        <a:rPr lang="en-US" sz="2400" dirty="0" smtClean="0">
                          <a:solidFill>
                            <a:sysClr val="windowText" lastClr="000000"/>
                          </a:solidFill>
                        </a:rPr>
                        <a:t>(1433.51)</a:t>
                      </a:r>
                      <a:endParaRPr lang="en-US" sz="2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ysClr val="windowText" lastClr="000000"/>
                          </a:solidFill>
                        </a:rPr>
                        <a:t>33/139</a:t>
                      </a:r>
                      <a:endParaRPr lang="en-US" sz="2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ysClr val="windowText" lastClr="000000"/>
                          </a:solidFill>
                        </a:rPr>
                        <a:t>76%</a:t>
                      </a:r>
                      <a:endParaRPr lang="en-US" sz="2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955643085"/>
                  </a:ext>
                </a:extLst>
              </a:tr>
            </a:tbl>
          </a:graphicData>
        </a:graphic>
      </p:graphicFrame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206" y="160453"/>
            <a:ext cx="11616335" cy="1702213"/>
          </a:xfr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>
            <a:noAutofit/>
          </a:bodyPr>
          <a:lstStyle/>
          <a:p>
            <a:r>
              <a:rPr lang="en-US" sz="3200" b="1" dirty="0" smtClean="0"/>
              <a:t>Conclusion</a:t>
            </a:r>
            <a:r>
              <a:rPr lang="en-US" sz="3200" dirty="0" smtClean="0"/>
              <a:t>: For all three species, variance is larger than mean &amp; heavily zero-inflated, so I chose the zero-inflated negative binomial option for this data analysis.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5747964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48557"/>
            <a:ext cx="10515600" cy="1325563"/>
          </a:xfrm>
        </p:spPr>
        <p:txBody>
          <a:bodyPr/>
          <a:lstStyle/>
          <a:p>
            <a:pPr algn="ctr"/>
            <a:r>
              <a:rPr lang="en-US" dirty="0" smtClean="0"/>
              <a:t>Zero-inflated Model Description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678028"/>
          </a:xfrm>
        </p:spPr>
        <p:txBody>
          <a:bodyPr>
            <a:normAutofit lnSpcReduction="10000"/>
          </a:bodyPr>
          <a:lstStyle/>
          <a:p>
            <a:r>
              <a:rPr lang="en-US" sz="3200" dirty="0" smtClean="0"/>
              <a:t>Assumes that a “zero” is due to two different processes</a:t>
            </a:r>
          </a:p>
          <a:p>
            <a:pPr lvl="1"/>
            <a:r>
              <a:rPr lang="en-US" sz="2800" u="sng" dirty="0" smtClean="0"/>
              <a:t>In </a:t>
            </a:r>
            <a:r>
              <a:rPr lang="en-US" sz="2800" b="1" u="sng" dirty="0" smtClean="0"/>
              <a:t>our</a:t>
            </a:r>
            <a:r>
              <a:rPr lang="en-US" sz="2800" u="sng" dirty="0" smtClean="0"/>
              <a:t> case</a:t>
            </a:r>
            <a:r>
              <a:rPr lang="en-US" sz="2800" dirty="0" smtClean="0"/>
              <a:t>: </a:t>
            </a:r>
          </a:p>
          <a:p>
            <a:pPr lvl="2"/>
            <a:r>
              <a:rPr lang="en-US" sz="2400" dirty="0"/>
              <a:t>T</a:t>
            </a:r>
            <a:r>
              <a:rPr lang="en-US" sz="2400" dirty="0" smtClean="0"/>
              <a:t>he fish occupies a site</a:t>
            </a:r>
          </a:p>
          <a:p>
            <a:pPr lvl="3"/>
            <a:r>
              <a:rPr lang="en-US" sz="2000" dirty="0" smtClean="0"/>
              <a:t>If present, count process due to ___</a:t>
            </a:r>
            <a:r>
              <a:rPr lang="en-US" sz="2000" i="1" dirty="0" smtClean="0"/>
              <a:t>habitat and Brown Trout variables</a:t>
            </a:r>
            <a:r>
              <a:rPr lang="en-US" sz="2000" dirty="0" smtClean="0"/>
              <a:t>____</a:t>
            </a:r>
          </a:p>
          <a:p>
            <a:pPr lvl="2"/>
            <a:r>
              <a:rPr lang="en-US" sz="2400" dirty="0" smtClean="0"/>
              <a:t>The fish is absent from site</a:t>
            </a:r>
          </a:p>
          <a:p>
            <a:pPr lvl="3"/>
            <a:r>
              <a:rPr lang="en-US" sz="2000" dirty="0" smtClean="0"/>
              <a:t>If absent, only possible outcome is zero</a:t>
            </a:r>
          </a:p>
          <a:p>
            <a:pPr lvl="3"/>
            <a:r>
              <a:rPr lang="en-US" sz="2000" dirty="0" smtClean="0"/>
              <a:t>Absence may be function of randomness or, </a:t>
            </a:r>
            <a:endParaRPr lang="en-US" sz="2000" dirty="0"/>
          </a:p>
          <a:p>
            <a:pPr lvl="4"/>
            <a:r>
              <a:rPr lang="en-US" sz="2000" dirty="0" smtClean="0"/>
              <a:t>Extra zero processes can be modeled using covariates</a:t>
            </a:r>
          </a:p>
          <a:p>
            <a:pPr lvl="5"/>
            <a:r>
              <a:rPr lang="en-US" sz="2000" dirty="0" smtClean="0"/>
              <a:t>Do not have to be the same as in the count process</a:t>
            </a:r>
          </a:p>
          <a:p>
            <a:pPr lvl="5"/>
            <a:r>
              <a:rPr lang="en-US" sz="2000" dirty="0" smtClean="0"/>
              <a:t>IMO, this is where random effect option may be interesting</a:t>
            </a:r>
          </a:p>
          <a:p>
            <a:r>
              <a:rPr lang="en-US" sz="3000" dirty="0" smtClean="0"/>
              <a:t>Likelihood function </a:t>
            </a:r>
          </a:p>
          <a:p>
            <a:pPr lvl="1"/>
            <a:r>
              <a:rPr lang="en-US" sz="2600" dirty="0" smtClean="0"/>
              <a:t>theory explained in links provided at end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31044432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48557"/>
            <a:ext cx="10515600" cy="1325563"/>
          </a:xfrm>
        </p:spPr>
        <p:txBody>
          <a:bodyPr/>
          <a:lstStyle/>
          <a:p>
            <a:pPr algn="ctr"/>
            <a:r>
              <a:rPr lang="en-US" dirty="0" smtClean="0"/>
              <a:t>Zero-inflated Model Description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678028"/>
          </a:xfrm>
        </p:spPr>
        <p:txBody>
          <a:bodyPr>
            <a:normAutofit lnSpcReduction="10000"/>
          </a:bodyPr>
          <a:lstStyle/>
          <a:p>
            <a:r>
              <a:rPr lang="en-US" sz="3200" dirty="0" smtClean="0"/>
              <a:t>Assumes that a “zero” is due to two different processes</a:t>
            </a:r>
          </a:p>
          <a:p>
            <a:pPr lvl="1"/>
            <a:r>
              <a:rPr lang="en-US" sz="2800" u="sng" dirty="0" smtClean="0"/>
              <a:t>In </a:t>
            </a:r>
            <a:r>
              <a:rPr lang="en-US" sz="2800" b="1" u="sng" dirty="0" smtClean="0"/>
              <a:t>our</a:t>
            </a:r>
            <a:r>
              <a:rPr lang="en-US" sz="2800" u="sng" dirty="0" smtClean="0"/>
              <a:t> case</a:t>
            </a:r>
            <a:r>
              <a:rPr lang="en-US" sz="2800" dirty="0" smtClean="0"/>
              <a:t>: </a:t>
            </a:r>
          </a:p>
          <a:p>
            <a:pPr lvl="2"/>
            <a:r>
              <a:rPr lang="en-US" sz="2400" dirty="0"/>
              <a:t>T</a:t>
            </a:r>
            <a:r>
              <a:rPr lang="en-US" sz="2400" dirty="0" smtClean="0"/>
              <a:t>he fish occupies a site</a:t>
            </a:r>
          </a:p>
          <a:p>
            <a:pPr lvl="3"/>
            <a:r>
              <a:rPr lang="en-US" sz="2000" dirty="0" smtClean="0"/>
              <a:t>If present, count process due to ___</a:t>
            </a:r>
            <a:r>
              <a:rPr lang="en-US" sz="2000" i="1" dirty="0" smtClean="0"/>
              <a:t>habitat and Brown Trout variables</a:t>
            </a:r>
            <a:r>
              <a:rPr lang="en-US" sz="2000" dirty="0" smtClean="0"/>
              <a:t>____</a:t>
            </a:r>
          </a:p>
          <a:p>
            <a:pPr lvl="2"/>
            <a:r>
              <a:rPr lang="en-US" sz="2400" dirty="0" smtClean="0"/>
              <a:t>The fish is absent from site</a:t>
            </a:r>
          </a:p>
          <a:p>
            <a:pPr lvl="3"/>
            <a:r>
              <a:rPr lang="en-US" sz="2000" dirty="0" smtClean="0"/>
              <a:t>If absent, only possible outcome is zero</a:t>
            </a:r>
          </a:p>
          <a:p>
            <a:pPr lvl="3"/>
            <a:r>
              <a:rPr lang="en-US" sz="2000" dirty="0" smtClean="0"/>
              <a:t>Absence may be function of randomness or, </a:t>
            </a:r>
            <a:endParaRPr lang="en-US" sz="2000" dirty="0"/>
          </a:p>
          <a:p>
            <a:pPr lvl="4"/>
            <a:r>
              <a:rPr lang="en-US" sz="2000" dirty="0" smtClean="0"/>
              <a:t>Extra zero processes can be modeled using covariates</a:t>
            </a:r>
          </a:p>
          <a:p>
            <a:pPr lvl="5"/>
            <a:r>
              <a:rPr lang="en-US" sz="2000" dirty="0" smtClean="0"/>
              <a:t>Do not have to be the same as in the count process</a:t>
            </a:r>
          </a:p>
          <a:p>
            <a:pPr lvl="5"/>
            <a:r>
              <a:rPr lang="en-US" sz="2000" dirty="0" smtClean="0"/>
              <a:t>IMO, this is where random effect option may be interesting</a:t>
            </a:r>
          </a:p>
          <a:p>
            <a:r>
              <a:rPr lang="en-US" sz="3000" dirty="0" smtClean="0"/>
              <a:t>Likelihood function </a:t>
            </a:r>
          </a:p>
          <a:p>
            <a:pPr lvl="1"/>
            <a:r>
              <a:rPr lang="en-US" sz="2600" dirty="0" smtClean="0"/>
              <a:t>theory explained in links provided at end</a:t>
            </a:r>
            <a:endParaRPr lang="en-US" sz="2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483" y="3473117"/>
            <a:ext cx="11202877" cy="154133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7146" y="2118854"/>
            <a:ext cx="2809875" cy="162877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7241979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3500" y="2476500"/>
            <a:ext cx="1905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0770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114753"/>
            <a:ext cx="10515600" cy="723447"/>
          </a:xfrm>
        </p:spPr>
        <p:txBody>
          <a:bodyPr/>
          <a:lstStyle/>
          <a:p>
            <a:pPr algn="ctr"/>
            <a:r>
              <a:rPr lang="en-US" dirty="0" smtClean="0"/>
              <a:t>General Conclusions, Issues, Questions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0628" y="1000339"/>
            <a:ext cx="11930742" cy="5657134"/>
          </a:xfrm>
        </p:spPr>
        <p:txBody>
          <a:bodyPr>
            <a:normAutofit/>
          </a:bodyPr>
          <a:lstStyle/>
          <a:p>
            <a:r>
              <a:rPr lang="en-US" dirty="0" err="1" smtClean="0"/>
              <a:t>Pscl</a:t>
            </a:r>
            <a:r>
              <a:rPr lang="en-US" dirty="0" smtClean="0"/>
              <a:t> package useful for modeling zero-inflated count data &amp; well documented</a:t>
            </a:r>
          </a:p>
          <a:p>
            <a:pPr marL="0" indent="0">
              <a:buNone/>
            </a:pPr>
            <a:r>
              <a:rPr lang="en-US" dirty="0" smtClean="0"/>
              <a:t>------------------------------------------------------------------------------------------------------</a:t>
            </a:r>
          </a:p>
          <a:p>
            <a:r>
              <a:rPr lang="en-US" dirty="0" smtClean="0"/>
              <a:t>Is this a well-intentioned analysis, with insufficient data?</a:t>
            </a:r>
          </a:p>
          <a:p>
            <a:pPr lvl="1"/>
            <a:r>
              <a:rPr lang="en-US" dirty="0" smtClean="0"/>
              <a:t>Many zeros </a:t>
            </a:r>
          </a:p>
          <a:p>
            <a:pPr lvl="1"/>
            <a:r>
              <a:rPr lang="en-US" dirty="0" smtClean="0"/>
              <a:t>Even when present, many low counts</a:t>
            </a:r>
          </a:p>
          <a:p>
            <a:r>
              <a:rPr lang="en-US" dirty="0" smtClean="0"/>
              <a:t>What are some other things I should check now that model is fit?</a:t>
            </a:r>
          </a:p>
          <a:p>
            <a:r>
              <a:rPr lang="en-US" dirty="0" smtClean="0"/>
              <a:t>An idea</a:t>
            </a:r>
          </a:p>
          <a:p>
            <a:pPr lvl="1"/>
            <a:r>
              <a:rPr lang="en-US" dirty="0" smtClean="0"/>
              <a:t>Remove sites where absent, BUT – lose information and not objective</a:t>
            </a:r>
          </a:p>
          <a:p>
            <a:r>
              <a:rPr lang="en-US" dirty="0" smtClean="0"/>
              <a:t>Other analyses that may be interesting?</a:t>
            </a:r>
          </a:p>
          <a:p>
            <a:pPr marL="0" indent="0">
              <a:buNone/>
            </a:pPr>
            <a:r>
              <a:rPr lang="en-US" dirty="0" smtClean="0"/>
              <a:t>------------------------------------------------------------------------------------------------------</a:t>
            </a:r>
            <a:endParaRPr lang="en-US" dirty="0"/>
          </a:p>
          <a:p>
            <a:r>
              <a:rPr lang="en-US" dirty="0" smtClean="0"/>
              <a:t>What I did instead for thesis chapter: occupancy modeling using presence/absence information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99089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0474" y="405231"/>
            <a:ext cx="3124200" cy="789907"/>
          </a:xfrm>
        </p:spPr>
        <p:txBody>
          <a:bodyPr/>
          <a:lstStyle/>
          <a:p>
            <a:r>
              <a:rPr lang="en-US" b="1" dirty="0" smtClean="0"/>
              <a:t>Useful Links: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474" y="1625099"/>
            <a:ext cx="5602705" cy="4351338"/>
          </a:xfrm>
          <a:ln>
            <a:solidFill>
              <a:schemeClr val="tx1"/>
            </a:solidFill>
          </a:ln>
        </p:spPr>
        <p:txBody>
          <a:bodyPr>
            <a:normAutofit fontScale="92500" lnSpcReduction="20000"/>
          </a:bodyPr>
          <a:lstStyle/>
          <a:p>
            <a:r>
              <a:rPr lang="en-US" dirty="0" err="1" smtClean="0"/>
              <a:t>pscl</a:t>
            </a:r>
            <a:r>
              <a:rPr lang="en-US" dirty="0" smtClean="0"/>
              <a:t> package:</a:t>
            </a:r>
          </a:p>
          <a:p>
            <a:pPr lvl="1"/>
            <a:r>
              <a:rPr lang="en-US" dirty="0" smtClean="0"/>
              <a:t>Tutorial</a:t>
            </a:r>
          </a:p>
          <a:p>
            <a:pPr lvl="2"/>
            <a:r>
              <a:rPr lang="en-US" dirty="0" smtClean="0"/>
              <a:t>Zero-inflated negative binomial: </a:t>
            </a:r>
            <a:r>
              <a:rPr lang="en-US" dirty="0">
                <a:hlinkClick r:id="rId2"/>
              </a:rPr>
              <a:t>https://stats.idre.ucla.edu/r/dae/zinb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pPr lvl="1"/>
            <a:r>
              <a:rPr lang="en-US" dirty="0" smtClean="0"/>
              <a:t>Paper covering regressions for count data</a:t>
            </a:r>
          </a:p>
          <a:p>
            <a:pPr lvl="2"/>
            <a:r>
              <a:rPr lang="en-US" dirty="0">
                <a:hlinkClick r:id="rId3"/>
              </a:rPr>
              <a:t>https://cran.r-project.org/web/packages/pscl/vignettes/countreg.pdf</a:t>
            </a:r>
            <a:endParaRPr lang="en-US" dirty="0" smtClean="0"/>
          </a:p>
          <a:p>
            <a:pPr lvl="1"/>
            <a:r>
              <a:rPr lang="en-US" dirty="0" smtClean="0"/>
              <a:t>CRAN </a:t>
            </a:r>
          </a:p>
          <a:p>
            <a:pPr lvl="2"/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cran.r-project.org/web/packages/pscl/index.html</a:t>
            </a:r>
            <a:endParaRPr lang="en-US" dirty="0" smtClean="0"/>
          </a:p>
          <a:p>
            <a:pPr lvl="2"/>
            <a:r>
              <a:rPr lang="en-US" dirty="0">
                <a:hlinkClick r:id="rId5"/>
              </a:rPr>
              <a:t>https://</a:t>
            </a:r>
            <a:r>
              <a:rPr lang="en-US" dirty="0" smtClean="0">
                <a:hlinkClick r:id="rId5"/>
              </a:rPr>
              <a:t>cran.r-project.org/web/packages/pscl/pscl.pdf</a:t>
            </a:r>
            <a:endParaRPr lang="en-US" dirty="0" smtClean="0"/>
          </a:p>
          <a:p>
            <a:pPr lvl="1"/>
            <a:r>
              <a:rPr lang="en-US" dirty="0" smtClean="0"/>
              <a:t>Random post explaining offset variables well</a:t>
            </a:r>
          </a:p>
          <a:p>
            <a:pPr lvl="2"/>
            <a:r>
              <a:rPr lang="en-US" dirty="0">
                <a:hlinkClick r:id="rId6"/>
              </a:rPr>
              <a:t>https://github.com/atahk/pscl/issues/5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839325" y="4106658"/>
            <a:ext cx="6208295" cy="224676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“Regular” Negative </a:t>
            </a:r>
            <a:r>
              <a:rPr lang="en-US" sz="2000" dirty="0"/>
              <a:t>binomial </a:t>
            </a:r>
            <a:r>
              <a:rPr lang="en-US" sz="2000" dirty="0" smtClean="0"/>
              <a:t>regression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MASS package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Function: </a:t>
            </a:r>
            <a:r>
              <a:rPr lang="en-US" sz="2000" dirty="0" err="1" smtClean="0"/>
              <a:t>glm.nb</a:t>
            </a:r>
            <a:endParaRPr lang="en-US" sz="2000" dirty="0" smtClean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Tutorial: </a:t>
            </a:r>
            <a:r>
              <a:rPr lang="en-US" sz="2000" dirty="0">
                <a:hlinkClick r:id="rId7"/>
              </a:rPr>
              <a:t>https://stats.idre.ucla.edu/r/dae/negative-binomial-regression/</a:t>
            </a:r>
            <a:endParaRPr lang="en-US" sz="2000" dirty="0"/>
          </a:p>
          <a:p>
            <a:endParaRPr 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5839326" y="501714"/>
            <a:ext cx="6208295" cy="34778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Zero-inflated models that can handle random effects: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 err="1" smtClean="0"/>
              <a:t>glmmTMB</a:t>
            </a:r>
            <a:endParaRPr lang="en-US" sz="2000" dirty="0" smtClean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000" dirty="0">
                <a:hlinkClick r:id="rId8"/>
              </a:rPr>
              <a:t>https://</a:t>
            </a:r>
            <a:r>
              <a:rPr lang="en-US" sz="2000" dirty="0" smtClean="0">
                <a:hlinkClick r:id="rId8"/>
              </a:rPr>
              <a:t>cran.r-project.org/web/packages/glmmTMB/glmmTMB.pdf</a:t>
            </a:r>
            <a:endParaRPr lang="en-US" sz="2000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 err="1" smtClean="0"/>
              <a:t>GLMMadaptive</a:t>
            </a:r>
            <a:endParaRPr lang="en-US" sz="2000" dirty="0" smtClean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000" dirty="0">
                <a:hlinkClick r:id="rId9"/>
              </a:rPr>
              <a:t>https://drizopoulos.github.io/GLMMadaptive</a:t>
            </a:r>
            <a:r>
              <a:rPr lang="en-US" sz="2000" dirty="0" smtClean="0">
                <a:hlinkClick r:id="rId9"/>
              </a:rPr>
              <a:t>/</a:t>
            </a:r>
            <a:endParaRPr lang="en-US" sz="2000" dirty="0" smtClean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000" dirty="0">
                <a:hlinkClick r:id="rId10"/>
              </a:rPr>
              <a:t>https://cran.r-project.org/web/packages/GLMMadaptive/GLMMadaptive.pdf</a:t>
            </a:r>
            <a:endParaRPr lang="en-US" sz="2000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7774245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 smtClean="0"/>
              <a:t>Primer:</a:t>
            </a:r>
            <a:endParaRPr lang="en-US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84993"/>
            <a:ext cx="10515600" cy="4351338"/>
          </a:xfrm>
        </p:spPr>
        <p:txBody>
          <a:bodyPr>
            <a:noAutofit/>
          </a:bodyPr>
          <a:lstStyle/>
          <a:p>
            <a:r>
              <a:rPr lang="en-US" sz="3200" dirty="0" smtClean="0"/>
              <a:t>Not an expert! </a:t>
            </a:r>
          </a:p>
          <a:p>
            <a:r>
              <a:rPr lang="en-US" sz="3200" dirty="0" smtClean="0"/>
              <a:t>Objectives:</a:t>
            </a:r>
          </a:p>
          <a:p>
            <a:pPr lvl="1"/>
            <a:r>
              <a:rPr lang="en-US" sz="2800" dirty="0" smtClean="0"/>
              <a:t>Introduce you to zero-inflated models &amp; </a:t>
            </a:r>
            <a:r>
              <a:rPr lang="en-US" sz="2800" dirty="0" err="1" smtClean="0"/>
              <a:t>pscl</a:t>
            </a:r>
            <a:r>
              <a:rPr lang="en-US" sz="2800" dirty="0" smtClean="0"/>
              <a:t> package</a:t>
            </a:r>
          </a:p>
          <a:p>
            <a:pPr lvl="1"/>
            <a:r>
              <a:rPr lang="en-US" sz="2800" dirty="0" smtClean="0"/>
              <a:t>Receive feedback on modeling specifics</a:t>
            </a:r>
          </a:p>
          <a:p>
            <a:pPr lvl="1"/>
            <a:r>
              <a:rPr lang="en-US" sz="2800" dirty="0" smtClean="0"/>
              <a:t>Statistical alternatives?</a:t>
            </a:r>
          </a:p>
          <a:p>
            <a:pPr marL="0" indent="0">
              <a:buNone/>
            </a:pPr>
            <a:endParaRPr lang="en-US" sz="3200" dirty="0" smtClean="0"/>
          </a:p>
          <a:p>
            <a:r>
              <a:rPr lang="en-US" sz="3200" dirty="0" smtClean="0"/>
              <a:t>Cool fish pics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5193205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239126" cy="4351338"/>
          </a:xfrm>
        </p:spPr>
        <p:txBody>
          <a:bodyPr/>
          <a:lstStyle/>
          <a:p>
            <a:r>
              <a:rPr lang="en-US" u="sng" dirty="0" smtClean="0"/>
              <a:t>Study Purpose: </a:t>
            </a:r>
          </a:p>
          <a:p>
            <a:pPr lvl="1"/>
            <a:r>
              <a:rPr lang="en-US" dirty="0" smtClean="0"/>
              <a:t>Assess stream fish communities in Northeast Iowa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Evaluate distributions and relationships with habitat features and non-native piscivore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9284" y="710644"/>
            <a:ext cx="6276474" cy="546631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5629284" y="689352"/>
            <a:ext cx="23982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Carpenter et al. 2011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7372786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239126" cy="4351338"/>
          </a:xfrm>
        </p:spPr>
        <p:txBody>
          <a:bodyPr/>
          <a:lstStyle/>
          <a:p>
            <a:r>
              <a:rPr lang="en-US" u="sng" dirty="0" smtClean="0"/>
              <a:t>Study Purpose: </a:t>
            </a: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Assess stream fish communities in Northeast Iowa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Evaluate distributions and relationships with habitat features and non-native piscivore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903"/>
          <a:stretch/>
        </p:blipFill>
        <p:spPr>
          <a:xfrm>
            <a:off x="8609893" y="3256547"/>
            <a:ext cx="3404641" cy="341747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276696" y="1319457"/>
            <a:ext cx="5326656" cy="299624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577289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0632" y="347329"/>
            <a:ext cx="10515600" cy="1325563"/>
          </a:xfrm>
        </p:spPr>
        <p:txBody>
          <a:bodyPr/>
          <a:lstStyle/>
          <a:p>
            <a:r>
              <a:rPr lang="en-US" dirty="0" smtClean="0"/>
              <a:t>Background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0632" y="1690688"/>
            <a:ext cx="4239126" cy="4351338"/>
          </a:xfrm>
        </p:spPr>
        <p:txBody>
          <a:bodyPr/>
          <a:lstStyle/>
          <a:p>
            <a:r>
              <a:rPr lang="en-US" u="sng" dirty="0" smtClean="0"/>
              <a:t>Study Area: </a:t>
            </a:r>
          </a:p>
          <a:p>
            <a:pPr lvl="1"/>
            <a:r>
              <a:rPr lang="en-US" dirty="0" smtClean="0"/>
              <a:t>NE Iowa</a:t>
            </a:r>
          </a:p>
          <a:p>
            <a:pPr lvl="1"/>
            <a:r>
              <a:rPr lang="en-US" dirty="0" smtClean="0"/>
              <a:t>Driftless Area ecoregion</a:t>
            </a:r>
          </a:p>
          <a:p>
            <a:pPr lvl="1"/>
            <a:r>
              <a:rPr lang="en-US" dirty="0" smtClean="0"/>
              <a:t>Upper Iowa, Yellow, Little Maquoketa watersheds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479" y="646239"/>
            <a:ext cx="7234889" cy="559059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583773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409" y="132515"/>
            <a:ext cx="10515600" cy="813970"/>
          </a:xfrm>
        </p:spPr>
        <p:txBody>
          <a:bodyPr/>
          <a:lstStyle/>
          <a:p>
            <a:r>
              <a:rPr lang="en-US" dirty="0" smtClean="0"/>
              <a:t>Background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9231" y="871060"/>
            <a:ext cx="4367463" cy="588712"/>
          </a:xfrm>
        </p:spPr>
        <p:txBody>
          <a:bodyPr/>
          <a:lstStyle/>
          <a:p>
            <a:r>
              <a:rPr lang="en-US" dirty="0" smtClean="0"/>
              <a:t>Focal species and habitats: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301" y="1641530"/>
            <a:ext cx="3641057" cy="485474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56" r="19801"/>
          <a:stretch/>
        </p:blipFill>
        <p:spPr>
          <a:xfrm>
            <a:off x="8077200" y="1641530"/>
            <a:ext cx="3878180" cy="49140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95" t="30364" r="8823" b="12035"/>
          <a:stretch/>
        </p:blipFill>
        <p:spPr>
          <a:xfrm>
            <a:off x="4771317" y="1729196"/>
            <a:ext cx="2555924" cy="1051168"/>
          </a:xfrm>
          <a:prstGeom prst="rect">
            <a:avLst/>
          </a:prstGeom>
          <a:ln w="38100" cap="sq">
            <a:solidFill>
              <a:srgbClr val="0964F7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5301" y="5285210"/>
            <a:ext cx="2377121" cy="1211063"/>
          </a:xfrm>
          <a:prstGeom prst="rect">
            <a:avLst/>
          </a:prstGeom>
          <a:ln w="38100" cap="sq">
            <a:solidFill>
              <a:srgbClr val="00206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92147" y="5395002"/>
            <a:ext cx="2263233" cy="1101271"/>
          </a:xfrm>
          <a:prstGeom prst="rect">
            <a:avLst/>
          </a:prstGeom>
          <a:ln w="38100" cap="sq">
            <a:solidFill>
              <a:srgbClr val="00B0F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96" r="45229"/>
          <a:stretch/>
        </p:blipFill>
        <p:spPr>
          <a:xfrm rot="5400000">
            <a:off x="5345329" y="4389071"/>
            <a:ext cx="1598567" cy="261583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427363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2663" y="188114"/>
            <a:ext cx="10515600" cy="709696"/>
          </a:xfrm>
        </p:spPr>
        <p:txBody>
          <a:bodyPr/>
          <a:lstStyle/>
          <a:p>
            <a:r>
              <a:rPr lang="en-US" dirty="0" smtClean="0"/>
              <a:t>Methods: Data collection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773" y="1158292"/>
            <a:ext cx="9261379" cy="5297867"/>
          </a:xfrm>
          <a:prstGeom prst="rect">
            <a:avLst/>
          </a:prstGeom>
          <a:solidFill>
            <a:schemeClr val="bg1"/>
          </a:solidFill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773" y="1139577"/>
            <a:ext cx="3175039" cy="531658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943" b="27048"/>
          <a:stretch/>
        </p:blipFill>
        <p:spPr>
          <a:xfrm>
            <a:off x="4724130" y="1127999"/>
            <a:ext cx="3879591" cy="220724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4724131" y="4180501"/>
            <a:ext cx="3879590" cy="227565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817746" y="2398451"/>
            <a:ext cx="5284595" cy="289140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021927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2272" y="277563"/>
            <a:ext cx="3932237" cy="572670"/>
          </a:xfrm>
        </p:spPr>
        <p:txBody>
          <a:bodyPr/>
          <a:lstStyle/>
          <a:p>
            <a:r>
              <a:rPr lang="en-US" dirty="0" smtClean="0"/>
              <a:t>Methods: Analysis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7251" y="1507959"/>
            <a:ext cx="6983780" cy="387908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89928" y="987426"/>
            <a:ext cx="4458535" cy="5533690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u="sng" dirty="0" smtClean="0"/>
              <a:t>Goals: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 smtClean="0"/>
              <a:t>Determine relationship strength and direction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 smtClean="0"/>
              <a:t>Predict species counts based on covariates</a:t>
            </a:r>
            <a:endParaRPr lang="en-US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u="sng" dirty="0" smtClean="0"/>
              <a:t>Response Variable of interest: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 smtClean="0"/>
              <a:t>Species specific counts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 smtClean="0"/>
              <a:t>Typical standard in fisheries is CPUE or in streams (#fish/length sampled)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u="sng" dirty="0" smtClean="0"/>
              <a:t>Explanatory Variables: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 smtClean="0"/>
              <a:t>Habitat features: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Watershed level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Instream and riparian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 smtClean="0"/>
              <a:t>Brown Trout: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Median body length (mm)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Relative abundance (CPUE)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642442" y="5477920"/>
            <a:ext cx="15495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 smtClean="0"/>
              <a:t>Roff</a:t>
            </a:r>
            <a:r>
              <a:rPr lang="en-US" sz="1600" dirty="0" smtClean="0"/>
              <a:t> et al. 2018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6272920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3500" y="2476500"/>
            <a:ext cx="1905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6733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614</TotalTime>
  <Words>1156</Words>
  <Application>Microsoft Macintosh PowerPoint</Application>
  <PresentationFormat>Custom</PresentationFormat>
  <Paragraphs>197</Paragraphs>
  <Slides>17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Office Theme</vt:lpstr>
      <vt:lpstr>Modeling zero-inflated count data in R</vt:lpstr>
      <vt:lpstr>Primer:</vt:lpstr>
      <vt:lpstr>Background</vt:lpstr>
      <vt:lpstr>Background</vt:lpstr>
      <vt:lpstr>Background</vt:lpstr>
      <vt:lpstr>Background</vt:lpstr>
      <vt:lpstr>Methods: Data collection</vt:lpstr>
      <vt:lpstr>Methods: Analysis</vt:lpstr>
      <vt:lpstr>PowerPoint Presentation</vt:lpstr>
      <vt:lpstr>Model Options: </vt:lpstr>
      <vt:lpstr>Poisson vs. Negative Binomial:</vt:lpstr>
      <vt:lpstr>Poisson vs. Negative Binomial:</vt:lpstr>
      <vt:lpstr>Zero-inflated Model Description</vt:lpstr>
      <vt:lpstr>Zero-inflated Model Description</vt:lpstr>
      <vt:lpstr>PowerPoint Presentation</vt:lpstr>
      <vt:lpstr>General Conclusions, Issues, Questions</vt:lpstr>
      <vt:lpstr>Useful Links:</vt:lpstr>
    </vt:vector>
  </TitlesOfParts>
  <Company>Iowa State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Modeling zero-inflated count data in R</dc:title>
  <dc:creator>Kelly, Brett B [NREM]</dc:creator>
  <cp:lastModifiedBy>Brett Kelly</cp:lastModifiedBy>
  <cp:revision>41</cp:revision>
  <dcterms:created xsi:type="dcterms:W3CDTF">2020-06-04T15:17:38Z</dcterms:created>
  <dcterms:modified xsi:type="dcterms:W3CDTF">2020-06-05T16:38:31Z</dcterms:modified>
</cp:coreProperties>
</file>